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1" r:id="rId6"/>
    <p:sldId id="260" r:id="rId7"/>
    <p:sldId id="270" r:id="rId8"/>
    <p:sldId id="261" r:id="rId9"/>
    <p:sldId id="262" r:id="rId10"/>
    <p:sldId id="263" r:id="rId11"/>
    <p:sldId id="264" r:id="rId12"/>
    <p:sldId id="265" r:id="rId13"/>
    <p:sldId id="269" r:id="rId14"/>
    <p:sldId id="266" r:id="rId15"/>
    <p:sldId id="268" r:id="rId16"/>
    <p:sldId id="267"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2" d="100"/>
          <a:sy n="42" d="100"/>
        </p:scale>
        <p:origin x="80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99B175A3-5398-4C3C-ABD3-9F7CB258A07D}"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B175A3-5398-4C3C-ABD3-9F7CB258A07D}"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B175A3-5398-4C3C-ABD3-9F7CB258A07D}"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99B175A3-5398-4C3C-ABD3-9F7CB258A07D}"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99B175A3-5398-4C3C-ABD3-9F7CB258A07D}" type="datetimeFigureOut">
              <a:rPr lang="fr-FR" smtClean="0"/>
              <a:t>25/12/2020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99B175A3-5398-4C3C-ABD3-9F7CB258A07D}"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99B175A3-5398-4C3C-ABD3-9F7CB258A07D}" type="datetimeFigureOut">
              <a:rPr lang="fr-FR" smtClean="0"/>
              <a:t>25/12/2020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99B175A3-5398-4C3C-ABD3-9F7CB258A07D}" type="datetimeFigureOut">
              <a:rPr lang="fr-FR" smtClean="0"/>
              <a:t>25/12/2020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9B175A3-5398-4C3C-ABD3-9F7CB258A07D}" type="datetimeFigureOut">
              <a:rPr lang="fr-FR" smtClean="0"/>
              <a:t>25/12/2020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9B175A3-5398-4C3C-ABD3-9F7CB258A07D}"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99B175A3-5398-4C3C-ABD3-9F7CB258A07D}" type="datetimeFigureOut">
              <a:rPr lang="fr-FR" smtClean="0"/>
              <a:t>25/12/2020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3352ED5-86F4-44A3-BED3-48E212E9D3FA}"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B175A3-5398-4C3C-ABD3-9F7CB258A07D}" type="datetimeFigureOut">
              <a:rPr lang="fr-FR" smtClean="0"/>
              <a:t>25/12/2020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352ED5-86F4-44A3-BED3-48E212E9D3FA}"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428604"/>
            <a:ext cx="7772400" cy="1571636"/>
          </a:xfrm>
        </p:spPr>
        <p:txBody>
          <a:bodyPr>
            <a:normAutofit fontScale="90000"/>
          </a:bodyPr>
          <a:lstStyle/>
          <a:p>
            <a:r>
              <a:rPr lang="fr-FR" b="1" dirty="0" smtClean="0">
                <a:solidFill>
                  <a:schemeClr val="accent1"/>
                </a:solidFill>
              </a:rPr>
              <a:t/>
            </a:r>
            <a:br>
              <a:rPr lang="fr-FR" b="1" dirty="0" smtClean="0">
                <a:solidFill>
                  <a:schemeClr val="accent1"/>
                </a:solidFill>
              </a:rPr>
            </a:br>
            <a:r>
              <a:rPr lang="fr-FR" b="1" dirty="0">
                <a:solidFill>
                  <a:schemeClr val="accent1"/>
                </a:solidFill>
              </a:rPr>
              <a:t/>
            </a:r>
            <a:br>
              <a:rPr lang="fr-FR" b="1" dirty="0">
                <a:solidFill>
                  <a:schemeClr val="accent1"/>
                </a:solidFill>
              </a:rPr>
            </a:br>
            <a:r>
              <a:rPr lang="fr-FR" b="1" dirty="0" smtClean="0">
                <a:solidFill>
                  <a:schemeClr val="accent1"/>
                </a:solidFill>
              </a:rPr>
              <a:t/>
            </a:r>
            <a:br>
              <a:rPr lang="fr-FR" b="1" dirty="0" smtClean="0">
                <a:solidFill>
                  <a:schemeClr val="accent1"/>
                </a:solidFill>
              </a:rPr>
            </a:br>
            <a:r>
              <a:rPr lang="fr-FR" b="1" dirty="0" smtClean="0">
                <a:solidFill>
                  <a:schemeClr val="accent1"/>
                </a:solidFill>
              </a:rPr>
              <a:t>REGLEMENT </a:t>
            </a:r>
            <a:r>
              <a:rPr lang="fr-FR" b="1" dirty="0">
                <a:solidFill>
                  <a:schemeClr val="accent1"/>
                </a:solidFill>
              </a:rPr>
              <a:t>INTERNATIONAL POUR PREVENIR LES ABORDAGES EN MER</a:t>
            </a:r>
            <a:r>
              <a:rPr lang="fr-FR" dirty="0">
                <a:solidFill>
                  <a:schemeClr val="accent1"/>
                </a:solidFill>
              </a:rPr>
              <a:t/>
            </a:r>
            <a:br>
              <a:rPr lang="fr-FR" dirty="0">
                <a:solidFill>
                  <a:schemeClr val="accent1"/>
                </a:solidFill>
              </a:rPr>
            </a:br>
            <a:r>
              <a:rPr lang="fr-FR" dirty="0">
                <a:solidFill>
                  <a:schemeClr val="accent1"/>
                </a:solidFill>
              </a:rPr>
              <a:t/>
            </a:r>
            <a:br>
              <a:rPr lang="fr-FR" dirty="0">
                <a:solidFill>
                  <a:schemeClr val="accent1"/>
                </a:solidFill>
              </a:rPr>
            </a:br>
            <a:endParaRPr lang="fr-FR" dirty="0">
              <a:solidFill>
                <a:schemeClr val="accent1"/>
              </a:solidFill>
            </a:endParaRPr>
          </a:p>
        </p:txBody>
      </p:sp>
      <p:sp>
        <p:nvSpPr>
          <p:cNvPr id="3" name="Sous-titre 2"/>
          <p:cNvSpPr>
            <a:spLocks noGrp="1"/>
          </p:cNvSpPr>
          <p:nvPr>
            <p:ph type="subTitle" idx="1"/>
          </p:nvPr>
        </p:nvSpPr>
        <p:spPr>
          <a:xfrm>
            <a:off x="1371600" y="3500438"/>
            <a:ext cx="6400800" cy="1714512"/>
          </a:xfrm>
        </p:spPr>
        <p:txBody>
          <a:bodyPr>
            <a:normAutofit fontScale="70000" lnSpcReduction="20000"/>
          </a:bodyPr>
          <a:lstStyle/>
          <a:p>
            <a:endParaRPr lang="fr-FR" b="1" dirty="0" smtClean="0">
              <a:solidFill>
                <a:schemeClr val="tx1"/>
              </a:solidFill>
            </a:endParaRPr>
          </a:p>
          <a:p>
            <a:endParaRPr lang="fr-FR" b="1" dirty="0">
              <a:solidFill>
                <a:schemeClr val="tx1"/>
              </a:solidFill>
            </a:endParaRPr>
          </a:p>
          <a:p>
            <a:r>
              <a:rPr lang="fr-FR" sz="4100" b="1" dirty="0" smtClean="0">
                <a:solidFill>
                  <a:schemeClr val="accent1"/>
                </a:solidFill>
              </a:rPr>
              <a:t>CONVENTION INTERNATIONALE DE 1972</a:t>
            </a:r>
            <a:r>
              <a:rPr lang="fr-FR" sz="4100" dirty="0" smtClean="0"/>
              <a:t/>
            </a:r>
            <a:br>
              <a:rPr lang="fr-FR" sz="4100" dirty="0" smtClean="0"/>
            </a:br>
            <a:r>
              <a:rPr lang="fr-FR" dirty="0" smtClean="0"/>
              <a:t> </a:t>
            </a:r>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011222"/>
          </a:xfrm>
        </p:spPr>
        <p:txBody>
          <a:bodyPr>
            <a:normAutofit/>
          </a:bodyPr>
          <a:lstStyle/>
          <a:p>
            <a:r>
              <a:rPr lang="fr-FR" b="1" i="1" dirty="0" smtClean="0">
                <a:solidFill>
                  <a:schemeClr val="accent1"/>
                </a:solidFill>
              </a:rPr>
              <a:t>Règle 3 - Définitions générales </a:t>
            </a:r>
            <a:endParaRPr lang="fr-FR" dirty="0">
              <a:solidFill>
                <a:schemeClr val="accent1"/>
              </a:solidFill>
            </a:endParaRPr>
          </a:p>
        </p:txBody>
      </p:sp>
      <p:sp>
        <p:nvSpPr>
          <p:cNvPr id="3" name="Espace réservé du contenu 2"/>
          <p:cNvSpPr>
            <a:spLocks noGrp="1"/>
          </p:cNvSpPr>
          <p:nvPr>
            <p:ph idx="1"/>
          </p:nvPr>
        </p:nvSpPr>
        <p:spPr>
          <a:xfrm>
            <a:off x="285720" y="1285860"/>
            <a:ext cx="8572560" cy="5429288"/>
          </a:xfrm>
        </p:spPr>
        <p:txBody>
          <a:bodyPr>
            <a:normAutofit fontScale="92500" lnSpcReduction="20000"/>
          </a:bodyPr>
          <a:lstStyle/>
          <a:p>
            <a:r>
              <a:rPr lang="fr-FR" b="1" dirty="0"/>
              <a:t>Aux fins des présentes Règles, sauf dispositions contraires résultant du contexte : </a:t>
            </a:r>
          </a:p>
          <a:p>
            <a:r>
              <a:rPr lang="fr-FR" b="1" dirty="0"/>
              <a:t>a) Le terme "navire" désigne tout engin ou tout appareil de quelque nature que ce soit, y compris les engins sans tirant d'eau, les </a:t>
            </a:r>
            <a:r>
              <a:rPr lang="fr-FR" b="1" dirty="0" smtClean="0"/>
              <a:t>avions </a:t>
            </a:r>
            <a:r>
              <a:rPr lang="fr-FR" b="1" dirty="0"/>
              <a:t>et les hydravions, utilisé ou susceptible d'être utilisé comme moyen de transport sur l'eau. </a:t>
            </a:r>
          </a:p>
          <a:p>
            <a:r>
              <a:rPr lang="fr-FR" b="1" dirty="0"/>
              <a:t>b) L'expression « </a:t>
            </a:r>
            <a:r>
              <a:rPr lang="fr-FR" b="1" dirty="0" smtClean="0"/>
              <a:t>navire à propulsion mécanique </a:t>
            </a:r>
            <a:r>
              <a:rPr lang="fr-FR" b="1" dirty="0"/>
              <a:t>» désigne tout navire mû par une machine. </a:t>
            </a:r>
          </a:p>
          <a:p>
            <a:r>
              <a:rPr lang="fr-FR" b="1" dirty="0"/>
              <a:t>c) L'expression « </a:t>
            </a:r>
            <a:r>
              <a:rPr lang="fr-FR" b="1" dirty="0" smtClean="0"/>
              <a:t>navire à voile </a:t>
            </a:r>
            <a:r>
              <a:rPr lang="fr-FR" b="1" dirty="0"/>
              <a:t>» désigne tout navire marchant à la voile, même s'il possède une machine propulsive, à condition toutefois que celle-ci ne soit pas </a:t>
            </a:r>
            <a:r>
              <a:rPr lang="fr-FR" b="1" dirty="0" smtClean="0"/>
              <a:t>utilisée</a:t>
            </a:r>
            <a:r>
              <a:rPr lang="fr-FR" b="1" dirty="0"/>
              <a:t>.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428604"/>
            <a:ext cx="8786874" cy="6143668"/>
          </a:xfrm>
        </p:spPr>
        <p:txBody>
          <a:bodyPr>
            <a:normAutofit fontScale="92500" lnSpcReduction="20000"/>
          </a:bodyPr>
          <a:lstStyle/>
          <a:p>
            <a:pPr>
              <a:buNone/>
            </a:pPr>
            <a:r>
              <a:rPr lang="fr-FR" b="1" dirty="0"/>
              <a:t>d) L'expression « </a:t>
            </a:r>
            <a:r>
              <a:rPr lang="fr-FR" b="1" dirty="0" smtClean="0"/>
              <a:t>navire en train de pêcher </a:t>
            </a:r>
            <a:r>
              <a:rPr lang="fr-FR" b="1" dirty="0"/>
              <a:t>» désigne tout navire qui pêche avec des filets, lignes, chaluts ou autres engins de pêche réduisant sa capacité de </a:t>
            </a:r>
            <a:r>
              <a:rPr lang="fr-FR" b="1" dirty="0" smtClean="0"/>
              <a:t>manœuvre, </a:t>
            </a:r>
            <a:r>
              <a:rPr lang="fr-FR" b="1" dirty="0"/>
              <a:t>mais ne s'applique pas aux navires qui pêchent avec des lignes traînantes ou autres engins de pêche ne réduisant pas leur capacité de </a:t>
            </a:r>
            <a:r>
              <a:rPr lang="fr-FR" b="1" dirty="0" smtClean="0"/>
              <a:t>manœuvre. </a:t>
            </a:r>
            <a:endParaRPr lang="fr-FR" b="1" dirty="0"/>
          </a:p>
          <a:p>
            <a:pPr>
              <a:buNone/>
            </a:pPr>
            <a:r>
              <a:rPr lang="fr-FR" b="1" dirty="0"/>
              <a:t>e) Le terme « </a:t>
            </a:r>
            <a:r>
              <a:rPr lang="fr-FR" b="1" dirty="0" smtClean="0"/>
              <a:t>hydravion </a:t>
            </a:r>
            <a:r>
              <a:rPr lang="fr-FR" b="1" dirty="0"/>
              <a:t>» désigne tout aéronef conçu pour </a:t>
            </a:r>
            <a:r>
              <a:rPr lang="fr-FR" b="1" dirty="0" smtClean="0"/>
              <a:t>manœuvrer </a:t>
            </a:r>
            <a:r>
              <a:rPr lang="fr-FR" b="1" dirty="0"/>
              <a:t>sur l'eau. </a:t>
            </a:r>
          </a:p>
          <a:p>
            <a:pPr>
              <a:buNone/>
            </a:pPr>
            <a:r>
              <a:rPr lang="fr-FR" b="1" dirty="0"/>
              <a:t>f) L'expression « </a:t>
            </a:r>
            <a:r>
              <a:rPr lang="fr-FR" b="1" dirty="0" smtClean="0"/>
              <a:t>navire qui n’est pas maître de sa manœuvre </a:t>
            </a:r>
            <a:r>
              <a:rPr lang="fr-FR" b="1" dirty="0"/>
              <a:t>» désigne un navire qui, en raison de circonstances exceptionnelles, n'est pas en mesure de </a:t>
            </a:r>
            <a:r>
              <a:rPr lang="fr-FR" b="1" dirty="0" smtClean="0"/>
              <a:t>manœuvrer </a:t>
            </a:r>
            <a:r>
              <a:rPr lang="fr-FR" b="1" dirty="0"/>
              <a:t>conformément aux présentes Règles et ne peut donc pas s'écarter de la route d'un autre navire.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42844" y="500042"/>
            <a:ext cx="8858312" cy="5786478"/>
          </a:xfrm>
        </p:spPr>
        <p:txBody>
          <a:bodyPr>
            <a:noAutofit/>
          </a:bodyPr>
          <a:lstStyle/>
          <a:p>
            <a:pPr>
              <a:buNone/>
            </a:pPr>
            <a:r>
              <a:rPr lang="fr-FR" b="1" dirty="0"/>
              <a:t>g) L'expression « </a:t>
            </a:r>
            <a:r>
              <a:rPr lang="fr-FR" b="1" dirty="0" smtClean="0"/>
              <a:t>navire à capacité de manœuvre restreinte </a:t>
            </a:r>
            <a:r>
              <a:rPr lang="fr-FR" b="1" dirty="0"/>
              <a:t>» désigne tout navire dont la capacité à </a:t>
            </a:r>
            <a:r>
              <a:rPr lang="fr-FR" b="1" dirty="0" smtClean="0"/>
              <a:t>manœuvrer </a:t>
            </a:r>
            <a:r>
              <a:rPr lang="fr-FR" b="1" dirty="0"/>
              <a:t>conformément aux présentes Règles est limitée de par la nature de ses travaux, et qui ne peut par conséquent pas s'écarter de la route d'un autre navire. </a:t>
            </a:r>
          </a:p>
          <a:p>
            <a:pPr>
              <a:buNone/>
            </a:pPr>
            <a:r>
              <a:rPr lang="fr-FR" b="1" dirty="0"/>
              <a:t>Les « </a:t>
            </a:r>
            <a:r>
              <a:rPr lang="fr-FR" b="1" dirty="0" smtClean="0"/>
              <a:t>navires à capacité de manœuvre restreinte </a:t>
            </a:r>
            <a:r>
              <a:rPr lang="fr-FR" b="1" dirty="0"/>
              <a:t>» comprennent, sans que cette liste soit limitative : </a:t>
            </a:r>
          </a:p>
          <a:p>
            <a:pPr>
              <a:buNone/>
            </a:pPr>
            <a:r>
              <a:rPr lang="fr-FR" b="1" dirty="0"/>
              <a:t>i) les navires en train de poser ou de relever une bouée, un câble ou un pipe-line sous-marins ou d'en assurer l'entretien ;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428605"/>
            <a:ext cx="8401080" cy="5286412"/>
          </a:xfrm>
        </p:spPr>
        <p:txBody>
          <a:bodyPr/>
          <a:lstStyle/>
          <a:p>
            <a:pPr>
              <a:buNone/>
            </a:pPr>
            <a:r>
              <a:rPr lang="fr-FR" b="1" dirty="0" smtClean="0"/>
              <a:t>ii) les navires en train d'effectuer des opérations de dragage, d'hydrographie ou d'océanographie, ou des travaux sous-marins ; </a:t>
            </a:r>
          </a:p>
          <a:p>
            <a:pPr>
              <a:buNone/>
            </a:pPr>
            <a:r>
              <a:rPr lang="fr-FR" b="1" dirty="0" smtClean="0"/>
              <a:t>iii) les navires en train d'effectuer un ravitaillement ou de transborder des personnes, des provisions ou une cargaison et faisant route ;</a:t>
            </a:r>
          </a:p>
          <a:p>
            <a:pPr>
              <a:buNone/>
            </a:pPr>
            <a:endParaRPr lang="fr-F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42853"/>
            <a:ext cx="8715436" cy="4929222"/>
          </a:xfrm>
        </p:spPr>
        <p:txBody>
          <a:bodyPr>
            <a:noAutofit/>
          </a:bodyPr>
          <a:lstStyle/>
          <a:p>
            <a:r>
              <a:rPr lang="fr-FR" b="1" dirty="0"/>
              <a:t>iv) les navires en train d'effectuer des opérations de décollage ou </a:t>
            </a:r>
            <a:r>
              <a:rPr lang="fr-FR" b="1" dirty="0" smtClean="0"/>
              <a:t>d'appontage </a:t>
            </a:r>
            <a:r>
              <a:rPr lang="fr-FR" b="1" dirty="0"/>
              <a:t>ou de récupération d'aéronefs ; </a:t>
            </a:r>
          </a:p>
          <a:p>
            <a:r>
              <a:rPr lang="fr-FR" b="1" dirty="0"/>
              <a:t>v) les navires en train d'effectuer des opérations de déminage ; </a:t>
            </a:r>
          </a:p>
          <a:p>
            <a:r>
              <a:rPr lang="fr-FR" b="1" dirty="0"/>
              <a:t>vi) les navires en train d'effectuer une opération de remorquage qui permet difficilement au navire remorqueur et à sa remorque de modifier leur route.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642918"/>
            <a:ext cx="8643998" cy="5483245"/>
          </a:xfrm>
        </p:spPr>
        <p:txBody>
          <a:bodyPr>
            <a:normAutofit/>
          </a:bodyPr>
          <a:lstStyle/>
          <a:p>
            <a:r>
              <a:rPr lang="fr-FR" b="1" dirty="0" smtClean="0"/>
              <a:t>h) L'expression « Navire handicapé par son tirant d'eau » désigne tout navire à propulsion mécanique qui, en raison de son tirant d'eau, de la profondeur et de la largeur disponibles des eaux navigables, peut difficilement modifier sa route. </a:t>
            </a:r>
          </a:p>
          <a:p>
            <a:r>
              <a:rPr lang="fr-FR" b="1" dirty="0" smtClean="0"/>
              <a:t>i) L'expression « faisant route » s'applique à tout navire qui n'est ni à l'ancre, ni amarré à terre, ni échoué. </a:t>
            </a:r>
          </a:p>
          <a:p>
            <a:endParaRPr lang="fr-F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214290"/>
            <a:ext cx="8715436" cy="6286544"/>
          </a:xfrm>
        </p:spPr>
        <p:txBody>
          <a:bodyPr>
            <a:normAutofit fontScale="92500" lnSpcReduction="10000"/>
          </a:bodyPr>
          <a:lstStyle/>
          <a:p>
            <a:r>
              <a:rPr lang="fr-FR" b="1" dirty="0"/>
              <a:t>j) Les termes « </a:t>
            </a:r>
            <a:r>
              <a:rPr lang="fr-FR" b="1" dirty="0" smtClean="0"/>
              <a:t>longueur </a:t>
            </a:r>
            <a:r>
              <a:rPr lang="fr-FR" b="1" dirty="0"/>
              <a:t>» et « </a:t>
            </a:r>
            <a:r>
              <a:rPr lang="fr-FR" b="1" dirty="0" smtClean="0"/>
              <a:t>largeur </a:t>
            </a:r>
            <a:r>
              <a:rPr lang="fr-FR" b="1" dirty="0"/>
              <a:t>» d'un navire désignent sa longueur hors tout et sa plus grande largeur. </a:t>
            </a:r>
          </a:p>
          <a:p>
            <a:r>
              <a:rPr lang="fr-FR" b="1" dirty="0"/>
              <a:t>k) Deux navires ne sont considérés comme étant en vue l'un de l'autre que lorsque l'un d'eux peut être observé visuellement par l'autre. </a:t>
            </a:r>
          </a:p>
          <a:p>
            <a:r>
              <a:rPr lang="fr-FR" b="1" dirty="0"/>
              <a:t>I) L'expression « </a:t>
            </a:r>
            <a:r>
              <a:rPr lang="fr-FR" b="1" dirty="0" smtClean="0"/>
              <a:t>visibilité réduite </a:t>
            </a:r>
            <a:r>
              <a:rPr lang="fr-FR" b="1" dirty="0"/>
              <a:t>» désigne toute situation où la visibilité est </a:t>
            </a:r>
            <a:r>
              <a:rPr lang="fr-FR" b="1" dirty="0" smtClean="0"/>
              <a:t>diminuée </a:t>
            </a:r>
            <a:r>
              <a:rPr lang="fr-FR" b="1" dirty="0"/>
              <a:t>par suite de brume, bruine, neige, forts grains de pluie ou tempêtes de sable, ou pour toutes autres causes analogues. </a:t>
            </a:r>
          </a:p>
          <a:p>
            <a:r>
              <a:rPr lang="fr-FR" b="1" dirty="0"/>
              <a:t>m) Le terme "</a:t>
            </a:r>
            <a:r>
              <a:rPr lang="fr-FR" b="1" dirty="0" err="1"/>
              <a:t>navion</a:t>
            </a:r>
            <a:r>
              <a:rPr lang="fr-FR" b="1" dirty="0"/>
              <a:t>" désigne un engin multimodal dont le principal mode </a:t>
            </a:r>
            <a:r>
              <a:rPr lang="fr-FR" b="1" dirty="0" smtClean="0"/>
              <a:t>d'exploitation </a:t>
            </a:r>
            <a:r>
              <a:rPr lang="fr-FR" b="1" dirty="0"/>
              <a:t>est le vol à proximité de la surface sous l'effet de surface.</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1472" y="2428868"/>
            <a:ext cx="8229600" cy="1143000"/>
          </a:xfrm>
        </p:spPr>
        <p:txBody>
          <a:bodyPr>
            <a:normAutofit/>
          </a:bodyPr>
          <a:lstStyle/>
          <a:p>
            <a:r>
              <a:rPr lang="fr-FR" b="1" dirty="0" smtClean="0">
                <a:solidFill>
                  <a:schemeClr val="accent1"/>
                </a:solidFill>
              </a:rPr>
              <a:t>PARTIE A GENERALITES </a:t>
            </a:r>
            <a:endParaRPr lang="fr-FR" dirty="0">
              <a:solidFill>
                <a:schemeClr val="accent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868346"/>
          </a:xfrm>
        </p:spPr>
        <p:txBody>
          <a:bodyPr>
            <a:normAutofit/>
          </a:bodyPr>
          <a:lstStyle/>
          <a:p>
            <a:r>
              <a:rPr lang="fr-FR" b="1" i="1" dirty="0"/>
              <a:t>Règle </a:t>
            </a:r>
            <a:r>
              <a:rPr lang="fr-FR" b="1" i="1" dirty="0" smtClean="0"/>
              <a:t>1- </a:t>
            </a:r>
            <a:r>
              <a:rPr lang="fr-FR" b="1" i="1" dirty="0"/>
              <a:t>Champ d'application </a:t>
            </a:r>
          </a:p>
        </p:txBody>
      </p:sp>
      <p:sp>
        <p:nvSpPr>
          <p:cNvPr id="3" name="Espace réservé du contenu 2"/>
          <p:cNvSpPr>
            <a:spLocks noGrp="1"/>
          </p:cNvSpPr>
          <p:nvPr>
            <p:ph idx="1"/>
          </p:nvPr>
        </p:nvSpPr>
        <p:spPr>
          <a:xfrm>
            <a:off x="142844" y="1071546"/>
            <a:ext cx="8715436" cy="5786454"/>
          </a:xfrm>
        </p:spPr>
        <p:txBody>
          <a:bodyPr>
            <a:noAutofit/>
          </a:bodyPr>
          <a:lstStyle/>
          <a:p>
            <a:r>
              <a:rPr lang="fr-FR" sz="3000" b="1" dirty="0"/>
              <a:t>a) Les présentes Règles s'appliquent à tous les navires en haute mer et dans toutes les eaux attenantes accessibles aux navires de mer. </a:t>
            </a:r>
          </a:p>
          <a:p>
            <a:r>
              <a:rPr lang="fr-FR" sz="3000" b="1" dirty="0"/>
              <a:t>b) Aucune disposition des présentes Règles ne saurait entraver l'application de prescriptions spéciales édictées par l'autorité compétente au sujet de la navigation dans les rades, les ports, sur les fleuves, les lacs ou les voies de navigation </a:t>
            </a:r>
            <a:r>
              <a:rPr lang="fr-FR" sz="3000" b="1" dirty="0" smtClean="0"/>
              <a:t>intérieure </a:t>
            </a:r>
            <a:r>
              <a:rPr lang="fr-FR" sz="3000" b="1" dirty="0"/>
              <a:t>attenantes à la haute mer et accessibles aux navires de mer. Toutefois, ces prescriptions spéciales doivent être conformes d'aussi près que possible aux </a:t>
            </a:r>
            <a:r>
              <a:rPr lang="fr-FR" sz="3000" b="1" dirty="0" smtClean="0"/>
              <a:t>présentes </a:t>
            </a:r>
            <a:r>
              <a:rPr lang="fr-FR" sz="3000" b="1" dirty="0"/>
              <a:t>Règles.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txBody>
          <a:bodyPr>
            <a:normAutofit/>
          </a:bodyPr>
          <a:lstStyle/>
          <a:p>
            <a:pPr>
              <a:buNone/>
            </a:pPr>
            <a:r>
              <a:rPr lang="fr-FR" b="1" dirty="0"/>
              <a:t>c) Aucune disposition des présentes Règles ne saurait entraver l'application des prescriptions spéciales édictées par le Gouvernement d'un Etat en vue d'augmenter le nombre des feux de position, signaux lumineux, marques ou signaux au sifflet à utiliser par les bâtiments de guerre et les navires en convoi, ou en vue d'augmenter le nombre des feux de position signaux lumineux ou marques à utiliser par les </a:t>
            </a:r>
            <a:r>
              <a:rPr lang="fr-FR" b="1" dirty="0" smtClean="0"/>
              <a:t>navires </a:t>
            </a:r>
            <a:r>
              <a:rPr lang="fr-FR" b="1" dirty="0"/>
              <a:t>en train de pêcher et constituant une flottille de </a:t>
            </a:r>
            <a:r>
              <a:rPr lang="fr-FR" b="1" dirty="0" smtClean="0"/>
              <a:t>pêche.</a:t>
            </a:r>
            <a:endParaRPr lang="fr-FR"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714356"/>
            <a:ext cx="8472518" cy="5411807"/>
          </a:xfrm>
        </p:spPr>
        <p:txBody>
          <a:bodyPr/>
          <a:lstStyle/>
          <a:p>
            <a:pPr>
              <a:buNone/>
            </a:pPr>
            <a:r>
              <a:rPr lang="fr-FR" b="1" dirty="0" smtClean="0"/>
              <a:t> Ces feux de position, signaux lumineux, marques ou signaux au sifflet supplémentaires doivent. dans toute la mesure du possible être tels qu’il soit impossible de les confondre avec tous autres feux, marques ou signaux autorisés par ailleurs dans les présentes Règles. </a:t>
            </a:r>
          </a:p>
          <a:p>
            <a:pPr>
              <a:buNone/>
            </a:pPr>
            <a:endParaRPr lang="fr-F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214290"/>
            <a:ext cx="8572560" cy="5643602"/>
          </a:xfrm>
        </p:spPr>
        <p:txBody>
          <a:bodyPr>
            <a:noAutofit/>
          </a:bodyPr>
          <a:lstStyle/>
          <a:p>
            <a:r>
              <a:rPr lang="fr-FR" b="1" dirty="0"/>
              <a:t>d) L'Organisation peut adopter les dispositifs de séparation du trafic aux fins des présentes Règles. </a:t>
            </a:r>
          </a:p>
          <a:p>
            <a:r>
              <a:rPr lang="fr-FR" b="1" dirty="0"/>
              <a:t>e) Toutes les fois qu'un Gouvernement considère qu'un navire de construction </a:t>
            </a:r>
            <a:r>
              <a:rPr lang="fr-FR" b="1" dirty="0" smtClean="0"/>
              <a:t>spéciale </a:t>
            </a:r>
            <a:r>
              <a:rPr lang="fr-FR" b="1" dirty="0"/>
              <a:t>ou affecté à des opérations spéciales ne peut se conformer à toutes les </a:t>
            </a:r>
            <a:r>
              <a:rPr lang="fr-FR" b="1" dirty="0" smtClean="0"/>
              <a:t>dispositions </a:t>
            </a:r>
            <a:r>
              <a:rPr lang="fr-FR" b="1" dirty="0"/>
              <a:t>de l'une quelconque des présentes Règles en ce qui concerne le nombre,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85720" y="500042"/>
            <a:ext cx="8572560" cy="5626121"/>
          </a:xfrm>
        </p:spPr>
        <p:txBody>
          <a:bodyPr>
            <a:normAutofit fontScale="92500"/>
          </a:bodyPr>
          <a:lstStyle/>
          <a:p>
            <a:pPr>
              <a:buNone/>
            </a:pPr>
            <a:r>
              <a:rPr lang="fr-FR" b="1" dirty="0" smtClean="0"/>
              <a:t>l'emplacement, la portée ou le secteur de visibilité des feux et marques, ainsi que l'implantation et les caractéristiques des dispositifs de signalisation sonore, ce navire doit se conformer à telles autres dispositions relatives au nombre, à l'emplacement, à la portée ou au secteur de visibilité des feux ou marques, ainsi qu'à l'implantation et aux caractéristiques des dispositifs de signalisation sonore, qui, de l'avis du Gouvernement intéressé, permettent dans ces cas de se conformer d'aussi près que possible aux présentes Règles.</a:t>
            </a:r>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225536"/>
          </a:xfrm>
        </p:spPr>
        <p:txBody>
          <a:bodyPr>
            <a:normAutofit/>
          </a:bodyPr>
          <a:lstStyle/>
          <a:p>
            <a:r>
              <a:rPr lang="fr-FR" b="1" i="1" dirty="0" smtClean="0">
                <a:solidFill>
                  <a:schemeClr val="accent1"/>
                </a:solidFill>
              </a:rPr>
              <a:t>Règle 2 - Responsabilité </a:t>
            </a:r>
            <a:endParaRPr lang="fr-FR" i="1" dirty="0">
              <a:solidFill>
                <a:schemeClr val="accent1"/>
              </a:solidFill>
            </a:endParaRPr>
          </a:p>
        </p:txBody>
      </p:sp>
      <p:sp>
        <p:nvSpPr>
          <p:cNvPr id="3" name="Espace réservé du contenu 2"/>
          <p:cNvSpPr>
            <a:spLocks noGrp="1"/>
          </p:cNvSpPr>
          <p:nvPr>
            <p:ph idx="1"/>
          </p:nvPr>
        </p:nvSpPr>
        <p:spPr/>
        <p:txBody>
          <a:bodyPr/>
          <a:lstStyle/>
          <a:p>
            <a:pPr>
              <a:buNone/>
            </a:pPr>
            <a:r>
              <a:rPr lang="fr-FR" b="1" dirty="0"/>
              <a:t>a) Aucune disposition des présentes Règles ne saurait exonérer soit un navire, soit son propriétaire, son capitaine ou son équipage des conséquences d'une </a:t>
            </a:r>
            <a:r>
              <a:rPr lang="fr-FR" b="1" dirty="0" smtClean="0"/>
              <a:t>négligence </a:t>
            </a:r>
            <a:r>
              <a:rPr lang="fr-FR" b="1" dirty="0"/>
              <a:t>quelconque quant à l'application des présentes Règles ou quant à toute </a:t>
            </a:r>
            <a:r>
              <a:rPr lang="fr-FR" b="1" dirty="0" smtClean="0"/>
              <a:t>précaution </a:t>
            </a:r>
            <a:r>
              <a:rPr lang="fr-FR" b="1" dirty="0"/>
              <a:t>que commandent l'expérience ordinaire du marin ou les circonstances </a:t>
            </a:r>
            <a:r>
              <a:rPr lang="fr-FR" b="1" dirty="0" smtClean="0"/>
              <a:t>particulières </a:t>
            </a:r>
            <a:r>
              <a:rPr lang="fr-FR" b="1" dirty="0"/>
              <a:t>dans lesquelles se trouve le navire.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357166"/>
            <a:ext cx="8643998" cy="6143668"/>
          </a:xfrm>
        </p:spPr>
        <p:txBody>
          <a:bodyPr/>
          <a:lstStyle/>
          <a:p>
            <a:pPr>
              <a:buNone/>
            </a:pPr>
            <a:r>
              <a:rPr lang="fr-FR" b="1" dirty="0"/>
              <a:t>b) En interprétant et en appliquant les présentes Règles, on doit tenir dûment compte de tous les dangers de la navigation et des risques d'abordage, ainsi que de toutes les circonstances particulières, notamment les limites d'utilisation des </a:t>
            </a:r>
            <a:r>
              <a:rPr lang="fr-FR" b="1" dirty="0" smtClean="0"/>
              <a:t>navires </a:t>
            </a:r>
            <a:r>
              <a:rPr lang="fr-FR" b="1" dirty="0"/>
              <a:t>en cause, qui peuvent obliger à s'écarter des présentes Règles pour éviter un danger immédiat.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1114</Words>
  <Application>Microsoft Office PowerPoint</Application>
  <PresentationFormat>Affichage à l'écran (4:3)</PresentationFormat>
  <Paragraphs>38</Paragraphs>
  <Slides>16</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16</vt:i4>
      </vt:variant>
    </vt:vector>
  </HeadingPairs>
  <TitlesOfParts>
    <vt:vector size="19" baseType="lpstr">
      <vt:lpstr>Arial</vt:lpstr>
      <vt:lpstr>Calibri</vt:lpstr>
      <vt:lpstr>Thème Office</vt:lpstr>
      <vt:lpstr>   REGLEMENT INTERNATIONAL POUR PREVENIR LES ABORDAGES EN MER  </vt:lpstr>
      <vt:lpstr>PARTIE A GENERALITES </vt:lpstr>
      <vt:lpstr>Règle 1- Champ d'application </vt:lpstr>
      <vt:lpstr>Présentation PowerPoint</vt:lpstr>
      <vt:lpstr>Présentation PowerPoint</vt:lpstr>
      <vt:lpstr>Présentation PowerPoint</vt:lpstr>
      <vt:lpstr>Présentation PowerPoint</vt:lpstr>
      <vt:lpstr>Règle 2 - Responsabilité </vt:lpstr>
      <vt:lpstr>Présentation PowerPoint</vt:lpstr>
      <vt:lpstr>Règle 3 - Définitions générales </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REGLEMENT INTERNATIONAL POUR PREVENIR LES ABORDAGES EN MER</dc:title>
  <dc:creator>hp</dc:creator>
  <cp:lastModifiedBy>douar -mohamed</cp:lastModifiedBy>
  <cp:revision>10</cp:revision>
  <dcterms:created xsi:type="dcterms:W3CDTF">2020-12-24T10:58:20Z</dcterms:created>
  <dcterms:modified xsi:type="dcterms:W3CDTF">2020-12-25T10:47:27Z</dcterms:modified>
</cp:coreProperties>
</file>